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330" r:id="rId2"/>
    <p:sldId id="263" r:id="rId3"/>
    <p:sldId id="311" r:id="rId4"/>
    <p:sldId id="315" r:id="rId5"/>
    <p:sldId id="327" r:id="rId6"/>
    <p:sldId id="326" r:id="rId7"/>
    <p:sldId id="328" r:id="rId8"/>
    <p:sldId id="329" r:id="rId9"/>
  </p:sldIdLst>
  <p:sldSz cx="9144000" cy="6858000" type="screen4x3"/>
  <p:notesSz cx="6794500" cy="100076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E867C"/>
    <a:srgbClr val="28767A"/>
    <a:srgbClr val="33929F"/>
    <a:srgbClr val="2A7E82"/>
    <a:srgbClr val="359B8F"/>
    <a:srgbClr val="235A5B"/>
    <a:srgbClr val="2A6A6C"/>
    <a:srgbClr val="359D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71" autoAdjust="0"/>
  </p:normalViewPr>
  <p:slideViewPr>
    <p:cSldViewPr>
      <p:cViewPr>
        <p:scale>
          <a:sx n="100" d="100"/>
          <a:sy n="100" d="100"/>
        </p:scale>
        <p:origin x="-1932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2339D8D-CEF2-4F5E-B0EA-EA3B4917B511}" type="datetimeFigureOut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50888"/>
            <a:ext cx="5003800" cy="3752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52975"/>
            <a:ext cx="5435600" cy="45037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05950"/>
            <a:ext cx="294481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0" y="9505950"/>
            <a:ext cx="294481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B8DB79A-C202-4A1C-8AD5-6512CFECA1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C7CD3-33AE-4C69-AFA6-993C010041A5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748C2-9AF1-4268-A363-A13F144F51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A98BD-BCFC-4ECB-9D25-29BFD6CDC170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9DD16-EDBE-484E-8DF0-0A110A3EA6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65014-1B4A-433F-99C3-44E822725F6C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E2400-25AD-4567-9A35-8CAED9EB17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F23A7-6210-444E-AA55-5909D75D566A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13BB6-19A7-48F4-A274-E7F5A60EF4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736B4-1C28-4DF8-9C29-8C162854FB18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05BBA-45BD-4CC2-9B72-C8C495A810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D980D-4A77-42AB-A329-12658A029474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24B0C-1E96-4C3C-AB61-5F9DADE0F7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60D0A-654C-499B-AABD-80C6E756C853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CB3CFA-44A4-49A8-B118-C36842B179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093AB-FB43-4C07-97D3-5B99D02C0A66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26001-90A8-4F22-B4BC-31BB22DF8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BEF98-425E-4F03-9063-817DA68B820D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70E08-4FFB-4A76-815F-70AC61B3E1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0BE9A-C213-4E39-9474-3385671641EA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E8F52-ABCF-4C81-A735-FE9FF6A04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7BC2E-E674-42F5-AF88-C1C2FC82AD2E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45703-DFE0-4D6E-868E-000C942A7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C65B75-D59D-4D72-A1BF-64771AD88D0E}" type="datetime1">
              <a:rPr lang="ru-RU"/>
              <a:pPr>
                <a:defRPr/>
              </a:pPr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CA6DF0-DAD8-484C-BAA5-FB50031515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38"/>
            <a:ext cx="9144000" cy="1906588"/>
          </a:xfrm>
          <a:prstGeom prst="rect">
            <a:avLst/>
          </a:prstGeom>
          <a:solidFill>
            <a:srgbClr val="206A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solidFill>
                  <a:prstClr val="white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        </a:t>
            </a:r>
            <a:endParaRPr lang="ru-RU" sz="220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616450"/>
            <a:ext cx="9144000" cy="224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0" y="333375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Государственное автономное образовательное учреждение</a:t>
            </a:r>
          </a:p>
          <a:p>
            <a:pPr algn="ctr"/>
            <a:r>
              <a:rPr lang="ru-RU" sz="24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дополнительного профессионального образования</a:t>
            </a:r>
          </a:p>
          <a:p>
            <a:pPr algn="ctr"/>
            <a:r>
              <a:rPr lang="ru-RU" sz="24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«Институт развития образования Республики Татарстан»</a:t>
            </a: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14340" name="TextBox 6"/>
          <p:cNvSpPr txBox="1">
            <a:spLocks noChangeArrowheads="1"/>
          </p:cNvSpPr>
          <p:nvPr/>
        </p:nvSpPr>
        <p:spPr bwMode="auto">
          <a:xfrm>
            <a:off x="0" y="5737225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>
              <a:solidFill>
                <a:srgbClr val="206A75"/>
              </a:solidFill>
            </a:endParaRPr>
          </a:p>
        </p:txBody>
      </p:sp>
      <p:pic>
        <p:nvPicPr>
          <p:cNvPr id="14341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133600"/>
            <a:ext cx="1295400" cy="181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827088" y="5084763"/>
            <a:ext cx="77041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solidFill>
                  <a:srgbClr val="2A6A6C"/>
                </a:solidFill>
              </a:rPr>
              <a:t>                                                                                      Докладчик:</a:t>
            </a:r>
          </a:p>
          <a:p>
            <a:pPr algn="ctr"/>
            <a:r>
              <a:rPr lang="ru-RU" sz="1400">
                <a:solidFill>
                  <a:srgbClr val="2A6A6C"/>
                </a:solidFill>
              </a:rPr>
              <a:t> </a:t>
            </a:r>
            <a:r>
              <a:rPr lang="ru-RU" sz="1400">
                <a:solidFill>
                  <a:srgbClr val="2A6A6C"/>
                </a:solidFill>
                <a:latin typeface="Times New Roman" pitchFamily="18" charset="0"/>
              </a:rPr>
              <a:t>Латыпова Расиля Ильдусовна, доцент кафедры дошкольного и начального общего образования ГАОУ ДПО ИРО РТ,</a:t>
            </a:r>
            <a:r>
              <a:rPr lang="en-US" sz="1400">
                <a:solidFill>
                  <a:srgbClr val="2A6A6C"/>
                </a:solidFill>
                <a:latin typeface="Times New Roman" pitchFamily="18" charset="0"/>
              </a:rPr>
              <a:t> </a:t>
            </a:r>
            <a:r>
              <a:rPr lang="ru-RU" sz="1400">
                <a:solidFill>
                  <a:srgbClr val="2A6A6C"/>
                </a:solidFill>
                <a:latin typeface="Times New Roman" pitchFamily="18" charset="0"/>
              </a:rPr>
              <a:t>кандидат педагогических наук</a:t>
            </a:r>
          </a:p>
          <a:p>
            <a:r>
              <a:rPr lang="ru-RU" sz="1400" i="1">
                <a:solidFill>
                  <a:srgbClr val="2A6A6C"/>
                </a:solidFill>
                <a:latin typeface="Times New Roman" pitchFamily="18" charset="0"/>
              </a:rPr>
              <a:t>                                                                         </a:t>
            </a:r>
            <a:r>
              <a:rPr lang="en-US" sz="1400" i="1">
                <a:solidFill>
                  <a:srgbClr val="2A6A6C"/>
                </a:solidFill>
                <a:latin typeface="Times New Roman" pitchFamily="18" charset="0"/>
              </a:rPr>
              <a:t>e-mail: irodou@mail.ru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1763713" y="3246438"/>
            <a:ext cx="640873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2A6A6C"/>
                </a:solidFill>
              </a:rPr>
              <a:t>ДЕТСТВОСБЕРЕЖЕНИЕ КАК ГЛАВНЫЙ ВЕКТОР РАЗВИТИЯ ДОШКОЛЬНОГО ОБРАЗОВАНИЯ В ДЕСЯТИЛЕТИЕ ДЕТСТВА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0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2" name="Picture 2" descr="C:\Users\irort\Desktop\2018 год\Логотип\Победитель\логотип ИРО (разные цвета)\3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971550" y="1268413"/>
            <a:ext cx="1008063" cy="1347787"/>
          </a:xfrm>
        </p:spPr>
      </p:pic>
      <p:sp>
        <p:nvSpPr>
          <p:cNvPr id="15363" name="Заголовок 2"/>
          <p:cNvSpPr>
            <a:spLocks noGrp="1"/>
          </p:cNvSpPr>
          <p:nvPr>
            <p:ph type="title"/>
          </p:nvPr>
        </p:nvSpPr>
        <p:spPr>
          <a:xfrm>
            <a:off x="360363" y="404813"/>
            <a:ext cx="8783637" cy="935037"/>
          </a:xfrm>
        </p:spPr>
        <p:txBody>
          <a:bodyPr/>
          <a:lstStyle/>
          <a:p>
            <a:pPr eaLnBrk="1" hangingPunct="1"/>
            <a:r>
              <a:rPr lang="ru-RU" sz="1400" b="1" smtClean="0">
                <a:solidFill>
                  <a:srgbClr val="2E867C"/>
                </a:solidFill>
              </a:rPr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15364" name="Заголовок 1"/>
          <p:cNvSpPr txBox="1">
            <a:spLocks/>
          </p:cNvSpPr>
          <p:nvPr/>
        </p:nvSpPr>
        <p:spPr bwMode="auto">
          <a:xfrm>
            <a:off x="2124075" y="1484313"/>
            <a:ext cx="604837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b="1">
              <a:solidFill>
                <a:srgbClr val="5A00DE"/>
              </a:solidFill>
            </a:endParaRPr>
          </a:p>
          <a:p>
            <a:pPr algn="ctr"/>
            <a:endParaRPr lang="ru-RU" altLang="ru-RU" b="1">
              <a:solidFill>
                <a:srgbClr val="5A00DE"/>
              </a:solidFill>
            </a:endParaRPr>
          </a:p>
          <a:p>
            <a:pPr algn="ctr"/>
            <a:r>
              <a:rPr lang="ru-RU" altLang="ru-RU" b="1">
                <a:solidFill>
                  <a:srgbClr val="2A6A6C"/>
                </a:solidFill>
                <a:latin typeface="Arial" charset="0"/>
              </a:rPr>
              <a:t>Десятилетие детства</a:t>
            </a:r>
            <a:endParaRPr lang="ru-RU" altLang="ru-RU" b="1">
              <a:solidFill>
                <a:srgbClr val="2A6A6C"/>
              </a:solidFill>
            </a:endParaRPr>
          </a:p>
          <a:p>
            <a:pPr algn="ctr"/>
            <a:r>
              <a:rPr lang="ru-RU" altLang="ru-RU" b="1">
                <a:solidFill>
                  <a:srgbClr val="2A6A6C"/>
                </a:solidFill>
              </a:rPr>
              <a:t>с 2018 года</a:t>
            </a:r>
          </a:p>
          <a:p>
            <a:pPr algn="ctr"/>
            <a:endParaRPr lang="ru-RU" altLang="ru-RU" b="1">
              <a:solidFill>
                <a:srgbClr val="2A6A6C"/>
              </a:solidFill>
            </a:endParaRPr>
          </a:p>
          <a:p>
            <a:pPr algn="ctr"/>
            <a:endParaRPr lang="ru-RU" altLang="ru-RU" b="1">
              <a:solidFill>
                <a:srgbClr val="5A00DE"/>
              </a:solidFill>
            </a:endParaRPr>
          </a:p>
          <a:p>
            <a:pPr algn="ctr"/>
            <a:r>
              <a:rPr lang="ru-RU" altLang="ru-RU">
                <a:solidFill>
                  <a:srgbClr val="2A6A6C"/>
                </a:solidFill>
              </a:rPr>
              <a:t>Указ Президента Российской Федерации </a:t>
            </a:r>
          </a:p>
          <a:p>
            <a:pPr algn="ctr"/>
            <a:r>
              <a:rPr lang="ru-RU" altLang="ru-RU">
                <a:solidFill>
                  <a:srgbClr val="2A6A6C"/>
                </a:solidFill>
              </a:rPr>
              <a:t>от 29 мая 2017 года № 240 </a:t>
            </a:r>
          </a:p>
          <a:p>
            <a:pPr algn="ctr"/>
            <a:r>
              <a:rPr lang="ru-RU" altLang="ru-RU" b="1">
                <a:solidFill>
                  <a:srgbClr val="2A6A6C"/>
                </a:solidFill>
              </a:rPr>
              <a:t>«Об объявлении в Российской Федерации</a:t>
            </a:r>
          </a:p>
          <a:p>
            <a:pPr algn="ctr"/>
            <a:r>
              <a:rPr lang="ru-RU" altLang="ru-RU" b="1">
                <a:solidFill>
                  <a:srgbClr val="2A6A6C"/>
                </a:solidFill>
              </a:rPr>
              <a:t> Десятилетия детства» </a:t>
            </a:r>
          </a:p>
          <a:p>
            <a:pPr algn="ctr"/>
            <a:endParaRPr lang="ru-RU" sz="3600" b="1">
              <a:solidFill>
                <a:srgbClr val="2A6A6C"/>
              </a:solidFill>
            </a:endParaRPr>
          </a:p>
        </p:txBody>
      </p:sp>
      <p:sp>
        <p:nvSpPr>
          <p:cNvPr id="15365" name="Заголовок 2"/>
          <p:cNvSpPr txBox="1">
            <a:spLocks/>
          </p:cNvSpPr>
          <p:nvPr/>
        </p:nvSpPr>
        <p:spPr bwMode="auto">
          <a:xfrm>
            <a:off x="1476375" y="3933825"/>
            <a:ext cx="7127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>
                <a:solidFill>
                  <a:srgbClr val="2A6A6C"/>
                </a:solidFill>
              </a:rPr>
              <a:t>Десятилетие детства объявлено </a:t>
            </a:r>
          </a:p>
          <a:p>
            <a:pPr algn="ctr"/>
            <a:r>
              <a:rPr lang="ru-RU" altLang="ru-RU">
                <a:solidFill>
                  <a:srgbClr val="2A6A6C"/>
                </a:solidFill>
              </a:rPr>
              <a:t>в целях совершенствования государственной политики в сфере защиты детства</a:t>
            </a:r>
          </a:p>
          <a:p>
            <a:pPr algn="ctr"/>
            <a:endParaRPr lang="ru-RU" sz="1600">
              <a:solidFill>
                <a:srgbClr val="2A6A6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0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6" name="Picture 2" descr="C:\Users\irort\Desktop\2018 год\Логотип\Победитель\логотип ИРО (разные цвета)\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539750" y="1268413"/>
            <a:ext cx="1008063" cy="1347787"/>
          </a:xfrm>
        </p:spPr>
      </p:pic>
      <p:sp>
        <p:nvSpPr>
          <p:cNvPr id="16387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60363" y="404813"/>
            <a:ext cx="8783637" cy="935037"/>
          </a:xfrm>
        </p:spPr>
        <p:txBody>
          <a:bodyPr/>
          <a:lstStyle/>
          <a:p>
            <a:pPr eaLnBrk="1" hangingPunct="1"/>
            <a:r>
              <a:rPr lang="ru-RU" sz="1400" b="1" smtClean="0">
                <a:solidFill>
                  <a:srgbClr val="2E867C"/>
                </a:solidFill>
              </a:rPr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16388" name="Заголовок 1"/>
          <p:cNvSpPr txBox="1">
            <a:spLocks/>
          </p:cNvSpPr>
          <p:nvPr/>
        </p:nvSpPr>
        <p:spPr bwMode="auto">
          <a:xfrm>
            <a:off x="1187450" y="3429000"/>
            <a:ext cx="6770688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>
                <a:solidFill>
                  <a:srgbClr val="2A6A6C"/>
                </a:solidFill>
              </a:rPr>
              <a:t>Роль, позиции государства в современном мире определяют не только и не столько природные ресурсы, производственные мощности, а прежде всего люди, условия для развития, самореализации, творчества каждого человека. Поэтому в основе всего лежит сбережение народа России и благополучие наших граждан. Именно здесь нам нужно совершить решительный прорыв</a:t>
            </a:r>
            <a:endParaRPr lang="ru-RU">
              <a:solidFill>
                <a:srgbClr val="2A6A6C"/>
              </a:solidFill>
            </a:endParaRPr>
          </a:p>
        </p:txBody>
      </p:sp>
      <p:sp>
        <p:nvSpPr>
          <p:cNvPr id="16389" name="Заголовок 2"/>
          <p:cNvSpPr txBox="1">
            <a:spLocks/>
          </p:cNvSpPr>
          <p:nvPr/>
        </p:nvSpPr>
        <p:spPr bwMode="auto">
          <a:xfrm>
            <a:off x="1258888" y="5732463"/>
            <a:ext cx="5976937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>
              <a:solidFill>
                <a:srgbClr val="2E867C"/>
              </a:solidFill>
            </a:endParaRP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1835150" y="1341438"/>
            <a:ext cx="5670550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600">
                <a:solidFill>
                  <a:srgbClr val="2A6A6C"/>
                </a:solidFill>
                <a:latin typeface="Arial" charset="0"/>
              </a:rPr>
              <a:t>СБЕРЕЖЕНИЕ НАРОДА РОССИИ – ЭТО ПРЕЖДЕ ВСЕГО СБЕРЕЖЕНИЕ ДЕТСТВА</a:t>
            </a:r>
          </a:p>
          <a:p>
            <a:pPr algn="ctr"/>
            <a:endParaRPr lang="ru-RU" altLang="ru-RU" sz="1600">
              <a:solidFill>
                <a:srgbClr val="2A6A6C"/>
              </a:solidFill>
              <a:latin typeface="Arial" charset="0"/>
            </a:endParaRPr>
          </a:p>
          <a:p>
            <a:r>
              <a:rPr lang="ru-RU" altLang="ru-RU">
                <a:solidFill>
                  <a:srgbClr val="C00000"/>
                </a:solidFill>
                <a:latin typeface="Arial" charset="0"/>
              </a:rPr>
              <a:t>              </a:t>
            </a:r>
            <a:r>
              <a:rPr lang="ru-RU" altLang="ru-RU" b="1">
                <a:solidFill>
                  <a:srgbClr val="2A6A6C"/>
                </a:solidFill>
              </a:rPr>
              <a:t>В Послании Федеральному собранию </a:t>
            </a:r>
          </a:p>
          <a:p>
            <a:pPr algn="ctr"/>
            <a:r>
              <a:rPr lang="ru-RU" altLang="ru-RU" b="1">
                <a:solidFill>
                  <a:srgbClr val="2A6A6C"/>
                </a:solidFill>
              </a:rPr>
              <a:t>1 марта 2018 года </a:t>
            </a:r>
          </a:p>
          <a:p>
            <a:pPr algn="ctr"/>
            <a:r>
              <a:rPr lang="ru-RU" altLang="ru-RU" b="1">
                <a:solidFill>
                  <a:srgbClr val="2A6A6C"/>
                </a:solidFill>
              </a:rPr>
              <a:t>Президент Российской Федерации В.В.Путин подчеркнул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0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C:\Users\irort\Desktop\2018 год\Логотип\Победитель\логотип ИРО (разные цвета)\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1268413"/>
            <a:ext cx="1008062" cy="1347787"/>
          </a:xfrm>
        </p:spPr>
      </p:pic>
      <p:sp>
        <p:nvSpPr>
          <p:cNvPr id="17411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60363" y="404813"/>
            <a:ext cx="8783637" cy="935037"/>
          </a:xfrm>
        </p:spPr>
        <p:txBody>
          <a:bodyPr/>
          <a:lstStyle/>
          <a:p>
            <a:pPr eaLnBrk="1" hangingPunct="1"/>
            <a:r>
              <a:rPr lang="ru-RU" sz="1400" b="1" smtClean="0">
                <a:solidFill>
                  <a:srgbClr val="2E867C"/>
                </a:solidFill>
              </a:rPr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24581" name="Заголовок 1"/>
          <p:cNvSpPr txBox="1">
            <a:spLocks/>
          </p:cNvSpPr>
          <p:nvPr/>
        </p:nvSpPr>
        <p:spPr bwMode="auto">
          <a:xfrm>
            <a:off x="4356100" y="2708275"/>
            <a:ext cx="4392613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ru-RU" sz="1600">
                <a:solidFill>
                  <a:srgbClr val="2A6A6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СОВРЕМЕННЫЕ ДЕТИ - </a:t>
            </a:r>
            <a:r>
              <a:rPr lang="ru-RU" sz="1600">
                <a:solidFill>
                  <a:srgbClr val="2A6A6C"/>
                </a:solidFill>
                <a:latin typeface="Times New Roman" pitchFamily="18" charset="0"/>
              </a:rPr>
              <a:t>представители информационного мира, сетевого взаимодействия, виртуального общения. </a:t>
            </a:r>
            <a:endParaRPr lang="ru-RU" sz="1600">
              <a:solidFill>
                <a:srgbClr val="2A6A6C"/>
              </a:solidFill>
              <a:latin typeface="Arial" charset="0"/>
            </a:endParaRPr>
          </a:p>
          <a:p>
            <a:pPr>
              <a:defRPr/>
            </a:pPr>
            <a:r>
              <a:rPr lang="ru-RU" sz="1600">
                <a:solidFill>
                  <a:srgbClr val="2A6A6C"/>
                </a:solidFill>
                <a:latin typeface="Times New Roman" pitchFamily="18" charset="0"/>
              </a:rPr>
              <a:t>Дети не только будущее. Они настоящее, открытое  к конструктивному диалогу с непонятным им миром взрослых, живущих по другим принципам и говорящим на языке требований и запретов</a:t>
            </a:r>
          </a:p>
          <a:p>
            <a:pPr>
              <a:defRPr/>
            </a:pPr>
            <a:endParaRPr lang="ru-RU" sz="1600">
              <a:solidFill>
                <a:srgbClr val="2A6A6C"/>
              </a:solidFill>
              <a:latin typeface="Times New Roman" pitchFamily="18" charset="0"/>
            </a:endParaRPr>
          </a:p>
        </p:txBody>
      </p:sp>
      <p:sp>
        <p:nvSpPr>
          <p:cNvPr id="17413" name="Заголовок 2"/>
          <p:cNvSpPr txBox="1">
            <a:spLocks/>
          </p:cNvSpPr>
          <p:nvPr/>
        </p:nvSpPr>
        <p:spPr bwMode="auto">
          <a:xfrm>
            <a:off x="1258888" y="5734050"/>
            <a:ext cx="597693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>
              <a:solidFill>
                <a:srgbClr val="2E867C"/>
              </a:solidFill>
            </a:endParaRPr>
          </a:p>
        </p:txBody>
      </p:sp>
      <p:sp>
        <p:nvSpPr>
          <p:cNvPr id="18438" name="TextBox 3"/>
          <p:cNvSpPr txBox="1">
            <a:spLocks noChangeArrowheads="1"/>
          </p:cNvSpPr>
          <p:nvPr/>
        </p:nvSpPr>
        <p:spPr bwMode="auto">
          <a:xfrm>
            <a:off x="2051050" y="1773238"/>
            <a:ext cx="655320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altLang="ru-RU" sz="1600" b="1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altLang="ru-RU" sz="1600" b="1">
                <a:solidFill>
                  <a:srgbClr val="2A6A6C"/>
                </a:solidFill>
                <a:latin typeface="Arial" charset="0"/>
              </a:rPr>
              <a:t>В ОСНОВЕ ДЕТСТВОСБЕРЕГАЮЩЕГО ОБРАЗОВАНИЯ  - ИДЕЯ ПРИЗНАНИЯ САМОЦЕННОСТИ ДЕТСТВА</a:t>
            </a:r>
            <a:r>
              <a:rPr lang="ru-RU" altLang="ru-RU" b="1">
                <a:solidFill>
                  <a:srgbClr val="2A6A6C"/>
                </a:solidFill>
                <a:latin typeface="Arial" charset="0"/>
              </a:rPr>
              <a:t> </a:t>
            </a:r>
          </a:p>
          <a:p>
            <a:pPr>
              <a:defRPr/>
            </a:pPr>
            <a:endParaRPr lang="ru-RU" altLang="ru-RU" b="1">
              <a:solidFill>
                <a:srgbClr val="2A6A6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>
              <a:defRPr/>
            </a:pPr>
            <a:r>
              <a:rPr lang="ru-RU" altLang="ru-RU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       </a:t>
            </a:r>
            <a:endParaRPr lang="ru-RU" altLang="ru-RU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7415" name="Picture 10" descr="image (4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03350" y="2852738"/>
            <a:ext cx="2232025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0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4" name="Picture 2" descr="C:\Users\irort\Desktop\2018 год\Логотип\Победитель\логотип ИРО (разные цвета)\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827088" y="1268413"/>
            <a:ext cx="1008062" cy="1347787"/>
          </a:xfrm>
        </p:spPr>
      </p:pic>
      <p:sp>
        <p:nvSpPr>
          <p:cNvPr id="18435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60363" y="404813"/>
            <a:ext cx="8783637" cy="935037"/>
          </a:xfrm>
        </p:spPr>
        <p:txBody>
          <a:bodyPr/>
          <a:lstStyle/>
          <a:p>
            <a:pPr eaLnBrk="1" hangingPunct="1"/>
            <a:r>
              <a:rPr lang="ru-RU" sz="1400" b="1" smtClean="0">
                <a:solidFill>
                  <a:srgbClr val="2E867C"/>
                </a:solidFill>
              </a:rPr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18436" name="Заголовок 1"/>
          <p:cNvSpPr txBox="1">
            <a:spLocks/>
          </p:cNvSpPr>
          <p:nvPr/>
        </p:nvSpPr>
        <p:spPr bwMode="auto">
          <a:xfrm>
            <a:off x="1763713" y="1484313"/>
            <a:ext cx="6408737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b="1">
                <a:solidFill>
                  <a:srgbClr val="2A6A6C"/>
                </a:solidFill>
                <a:latin typeface="Arial" charset="0"/>
              </a:rPr>
              <a:t>Право на игру: новый комментарий к статье 31 конвенции о правах ребенка</a:t>
            </a:r>
          </a:p>
          <a:p>
            <a:pPr algn="ctr"/>
            <a:endParaRPr lang="ru-RU" altLang="ru-RU" b="1">
              <a:solidFill>
                <a:srgbClr val="2A6A6C"/>
              </a:solidFill>
              <a:latin typeface="Arial" charset="0"/>
            </a:endParaRPr>
          </a:p>
          <a:p>
            <a:pPr algn="ctr"/>
            <a:r>
              <a:rPr lang="ru-RU" altLang="ru-RU" sz="1600">
                <a:solidFill>
                  <a:srgbClr val="2A6A6C"/>
                </a:solidFill>
              </a:rPr>
              <a:t>Конвенции о правах ребенка утверждает право ребенка «… участвовать в играх и развлекательных мероприятиях, соответствующих его возрасту, и свободно участвовать в культурной жизни и заниматься искусством». </a:t>
            </a:r>
          </a:p>
          <a:p>
            <a:pPr algn="ctr"/>
            <a:r>
              <a:rPr lang="ru-RU" altLang="ru-RU" sz="1600">
                <a:solidFill>
                  <a:srgbClr val="2A6A6C"/>
                </a:solidFill>
              </a:rPr>
              <a:t>Согласно данной статье все государства, принявшие Декларацию, уважают и поощряют право ребенка на участие в культурной и творческой жизни и содействуют предоставлению детям равных возможностей для творческой активности, досуга и отдыха.</a:t>
            </a:r>
            <a:endParaRPr lang="ru-RU" sz="1600">
              <a:solidFill>
                <a:srgbClr val="2A6A6C"/>
              </a:solidFill>
            </a:endParaRPr>
          </a:p>
        </p:txBody>
      </p:sp>
      <p:sp>
        <p:nvSpPr>
          <p:cNvPr id="18437" name="Заголовок 2"/>
          <p:cNvSpPr txBox="1">
            <a:spLocks/>
          </p:cNvSpPr>
          <p:nvPr/>
        </p:nvSpPr>
        <p:spPr bwMode="auto">
          <a:xfrm>
            <a:off x="1476375" y="3933825"/>
            <a:ext cx="7127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/>
          </a:p>
        </p:txBody>
      </p:sp>
      <p:pic>
        <p:nvPicPr>
          <p:cNvPr id="18438" name="Picture 7" descr="depositphotos_94033104-stock-photo-3d-people-3d-peop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24525" y="4941888"/>
            <a:ext cx="1352550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8" descr="depositphotos_5131951-stock-photo-3d-small-jest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55875" y="4941888"/>
            <a:ext cx="9906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0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 descr="C:\Users\irort\Desktop\2018 год\Логотип\Победитель\логотип ИРО (разные цвета)\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611188" y="1341438"/>
            <a:ext cx="1008062" cy="1347787"/>
          </a:xfrm>
        </p:spPr>
      </p:pic>
      <p:sp>
        <p:nvSpPr>
          <p:cNvPr id="19459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60363" y="404813"/>
            <a:ext cx="8783637" cy="935037"/>
          </a:xfrm>
        </p:spPr>
        <p:txBody>
          <a:bodyPr/>
          <a:lstStyle/>
          <a:p>
            <a:pPr eaLnBrk="1" hangingPunct="1"/>
            <a:r>
              <a:rPr lang="ru-RU" sz="1400" b="1" smtClean="0">
                <a:solidFill>
                  <a:srgbClr val="2E867C"/>
                </a:solidFill>
              </a:rPr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19460" name="Заголовок 1"/>
          <p:cNvSpPr txBox="1">
            <a:spLocks/>
          </p:cNvSpPr>
          <p:nvPr/>
        </p:nvSpPr>
        <p:spPr bwMode="auto">
          <a:xfrm>
            <a:off x="1835150" y="1989138"/>
            <a:ext cx="6337300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1600">
                <a:solidFill>
                  <a:srgbClr val="2A6A6C"/>
                </a:solidFill>
                <a:latin typeface="Times New Roman" pitchFamily="18" charset="0"/>
              </a:rPr>
              <a:t>1. </a:t>
            </a:r>
            <a:r>
              <a:rPr lang="ru-RU">
                <a:solidFill>
                  <a:srgbClr val="2A6A6C"/>
                </a:solidFill>
                <a:latin typeface="Times New Roman" pitchFamily="18" charset="0"/>
              </a:rPr>
              <a:t>Вариативность организационных форм дошкольного образования</a:t>
            </a:r>
          </a:p>
          <a:p>
            <a:endParaRPr lang="ru-RU">
              <a:solidFill>
                <a:srgbClr val="2A6A6C"/>
              </a:solidFill>
              <a:latin typeface="Times New Roman" pitchFamily="18" charset="0"/>
            </a:endParaRPr>
          </a:p>
          <a:p>
            <a:r>
              <a:rPr lang="ru-RU">
                <a:solidFill>
                  <a:srgbClr val="2A6A6C"/>
                </a:solidFill>
                <a:latin typeface="Times New Roman" pitchFamily="18" charset="0"/>
              </a:rPr>
              <a:t>2. Вариативность содержания дошкольного образования (обеспечение ДОО набором образовательных модулей для разработки содержания каждой образовательной области)</a:t>
            </a:r>
          </a:p>
          <a:p>
            <a:endParaRPr lang="ru-RU">
              <a:solidFill>
                <a:srgbClr val="2A6A6C"/>
              </a:solidFill>
              <a:latin typeface="Times New Roman" pitchFamily="18" charset="0"/>
            </a:endParaRPr>
          </a:p>
          <a:p>
            <a:r>
              <a:rPr lang="ru-RU">
                <a:solidFill>
                  <a:srgbClr val="2A6A6C"/>
                </a:solidFill>
                <a:latin typeface="Times New Roman" pitchFamily="18" charset="0"/>
              </a:rPr>
              <a:t>3.Вариативность форм и методов организации образовательного процесса</a:t>
            </a:r>
          </a:p>
          <a:p>
            <a:endParaRPr lang="ru-RU">
              <a:solidFill>
                <a:srgbClr val="2A6A6C"/>
              </a:solidFill>
              <a:latin typeface="Times New Roman" pitchFamily="18" charset="0"/>
            </a:endParaRPr>
          </a:p>
          <a:p>
            <a:endParaRPr lang="ru-RU">
              <a:solidFill>
                <a:srgbClr val="2A6A6C"/>
              </a:solidFill>
              <a:latin typeface="Times New Roman" pitchFamily="18" charset="0"/>
            </a:endParaRPr>
          </a:p>
        </p:txBody>
      </p:sp>
      <p:sp>
        <p:nvSpPr>
          <p:cNvPr id="19461" name="Заголовок 2"/>
          <p:cNvSpPr txBox="1">
            <a:spLocks/>
          </p:cNvSpPr>
          <p:nvPr/>
        </p:nvSpPr>
        <p:spPr bwMode="auto">
          <a:xfrm>
            <a:off x="1258888" y="5734050"/>
            <a:ext cx="5976937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1600">
              <a:solidFill>
                <a:srgbClr val="2E867C"/>
              </a:solidFill>
            </a:endParaRP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1763713" y="1412875"/>
            <a:ext cx="6769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2A6A6C"/>
                </a:solidFill>
                <a:latin typeface="Arial" charset="0"/>
              </a:rPr>
              <a:t>Поддержка разнообразия детства</a:t>
            </a:r>
          </a:p>
        </p:txBody>
      </p:sp>
      <p:pic>
        <p:nvPicPr>
          <p:cNvPr id="19463" name="Picture 8" descr="image (2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5825" y="4797425"/>
            <a:ext cx="1728788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60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 descr="C:\Users\irort\Desktop\2018 год\Логотип\Победитель\логотип ИРО (разные цвета)\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4427538" y="1484313"/>
            <a:ext cx="1008062" cy="1347787"/>
          </a:xfrm>
        </p:spPr>
      </p:pic>
      <p:sp>
        <p:nvSpPr>
          <p:cNvPr id="2048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60363" y="404813"/>
            <a:ext cx="8783637" cy="935037"/>
          </a:xfrm>
        </p:spPr>
        <p:txBody>
          <a:bodyPr/>
          <a:lstStyle/>
          <a:p>
            <a:pPr eaLnBrk="1" hangingPunct="1"/>
            <a:r>
              <a:rPr lang="ru-RU" sz="1400" b="1" smtClean="0">
                <a:solidFill>
                  <a:srgbClr val="2E867C"/>
                </a:solidFill>
              </a:rPr>
              <a:t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a:t>
            </a:r>
          </a:p>
        </p:txBody>
      </p:sp>
      <p:sp>
        <p:nvSpPr>
          <p:cNvPr id="23557" name="Заголовок 1"/>
          <p:cNvSpPr txBox="1">
            <a:spLocks/>
          </p:cNvSpPr>
          <p:nvPr/>
        </p:nvSpPr>
        <p:spPr bwMode="auto">
          <a:xfrm>
            <a:off x="1835150" y="3068638"/>
            <a:ext cx="6337300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b="1">
                <a:solidFill>
                  <a:srgbClr val="2A6A6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ДЕТСТВОСБЕРЕЖЕНИЕ -</a:t>
            </a:r>
            <a:br>
              <a:rPr lang="ru-RU" b="1">
                <a:solidFill>
                  <a:srgbClr val="2A6A6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ru-RU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>
                <a:solidFill>
                  <a:srgbClr val="2A6A6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ГЛАВНЫЙ ВЕКТОР РАЗВИТИЯ</a:t>
            </a:r>
          </a:p>
          <a:p>
            <a:pPr algn="ctr">
              <a:defRPr/>
            </a:pPr>
            <a:r>
              <a:rPr lang="ru-RU">
                <a:solidFill>
                  <a:srgbClr val="2A6A6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ОБРАЗОВАНИЯ  В ДЕСЯТИЛЕТИЕ ДЕТСТВА</a:t>
            </a:r>
          </a:p>
        </p:txBody>
      </p:sp>
      <p:sp>
        <p:nvSpPr>
          <p:cNvPr id="20485" name="Заголовок 2"/>
          <p:cNvSpPr txBox="1">
            <a:spLocks/>
          </p:cNvSpPr>
          <p:nvPr/>
        </p:nvSpPr>
        <p:spPr bwMode="auto">
          <a:xfrm>
            <a:off x="1258888" y="3500438"/>
            <a:ext cx="7129462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altLang="ru-RU" sz="1600" b="1">
              <a:solidFill>
                <a:srgbClr val="C00000"/>
              </a:solidFill>
              <a:latin typeface="Times New Roman" pitchFamily="18" charset="0"/>
            </a:endParaRPr>
          </a:p>
          <a:p>
            <a:pPr algn="ctr"/>
            <a:endParaRPr lang="ru-RU" sz="1600" b="1">
              <a:solidFill>
                <a:srgbClr val="2E867C"/>
              </a:solidFill>
              <a:latin typeface="Times New Roman" pitchFamily="18" charset="0"/>
            </a:endParaRP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 flipV="1">
            <a:off x="2843213" y="3213100"/>
            <a:ext cx="50419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endParaRPr lang="ru-RU" b="1">
              <a:solidFill>
                <a:srgbClr val="2E867C"/>
              </a:solidFill>
              <a:latin typeface="Arial" charset="0"/>
            </a:endParaRPr>
          </a:p>
        </p:txBody>
      </p:sp>
      <p:pic>
        <p:nvPicPr>
          <p:cNvPr id="20487" name="Picture 8" descr="7346331621520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2950" y="4941888"/>
            <a:ext cx="1547813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38"/>
            <a:ext cx="9144000" cy="1906588"/>
          </a:xfrm>
          <a:prstGeom prst="rect">
            <a:avLst/>
          </a:prstGeom>
          <a:solidFill>
            <a:srgbClr val="206A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>
                <a:solidFill>
                  <a:prstClr val="white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        </a:t>
            </a:r>
            <a:endParaRPr lang="ru-RU" sz="2200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4616450"/>
            <a:ext cx="9144000" cy="2241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prstClr val="white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507" name="TextBox 4"/>
          <p:cNvSpPr txBox="1">
            <a:spLocks noChangeArrowheads="1"/>
          </p:cNvSpPr>
          <p:nvPr/>
        </p:nvSpPr>
        <p:spPr bwMode="auto">
          <a:xfrm>
            <a:off x="0" y="333375"/>
            <a:ext cx="9144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Государственное автономное образовательное учреждение</a:t>
            </a:r>
          </a:p>
          <a:p>
            <a:pPr algn="ctr"/>
            <a:r>
              <a:rPr lang="ru-RU" sz="24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дополнительного профессионального образования</a:t>
            </a:r>
          </a:p>
          <a:p>
            <a:pPr algn="ctr"/>
            <a:r>
              <a:rPr lang="ru-RU" sz="2400">
                <a:solidFill>
                  <a:srgbClr val="FFFFFF"/>
                </a:solidFill>
                <a:latin typeface="Open Sans"/>
                <a:ea typeface="Open Sans"/>
                <a:cs typeface="Open Sans"/>
              </a:rPr>
              <a:t>«Институт развития образования Республики Татарстан»</a:t>
            </a: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21508" name="TextBox 6"/>
          <p:cNvSpPr txBox="1">
            <a:spLocks noChangeArrowheads="1"/>
          </p:cNvSpPr>
          <p:nvPr/>
        </p:nvSpPr>
        <p:spPr bwMode="auto">
          <a:xfrm>
            <a:off x="0" y="5737225"/>
            <a:ext cx="9144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>
                <a:solidFill>
                  <a:srgbClr val="206A75"/>
                </a:solidFill>
              </a:rPr>
              <a:t>© ГАОУ ДПО ИРО РТ, 2018</a:t>
            </a:r>
          </a:p>
          <a:p>
            <a:pPr algn="ctr"/>
            <a:r>
              <a:rPr lang="ru-RU">
                <a:solidFill>
                  <a:srgbClr val="206A75"/>
                </a:solidFill>
              </a:rPr>
              <a:t>420015, г. Казань, ул. Большая Красная, д. 68</a:t>
            </a:r>
          </a:p>
          <a:p>
            <a:pPr algn="ctr"/>
            <a:r>
              <a:rPr lang="ru-RU">
                <a:solidFill>
                  <a:srgbClr val="206A75"/>
                </a:solidFill>
              </a:rPr>
              <a:t>телефон/факс: (843) 236-62-42, сайт:</a:t>
            </a:r>
            <a:r>
              <a:rPr lang="en-US">
                <a:solidFill>
                  <a:srgbClr val="206A75"/>
                </a:solidFill>
              </a:rPr>
              <a:t> http://irort.ru, e-mail: irort2011@gmail.com</a:t>
            </a:r>
            <a:endParaRPr lang="ru-RU">
              <a:solidFill>
                <a:srgbClr val="206A75"/>
              </a:solidFill>
            </a:endParaRPr>
          </a:p>
        </p:txBody>
      </p:sp>
      <p:pic>
        <p:nvPicPr>
          <p:cNvPr id="21509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35400" y="2166938"/>
            <a:ext cx="14732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на 19 июля 2018 (Экстремизм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на 19 июля 2018 (Экстремизм)</Template>
  <TotalTime>972</TotalTime>
  <Words>399</Words>
  <Application>Microsoft Office PowerPoint</Application>
  <PresentationFormat>Экран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Calibri</vt:lpstr>
      <vt:lpstr>Arial</vt:lpstr>
      <vt:lpstr>Candara</vt:lpstr>
      <vt:lpstr>Open Sans</vt:lpstr>
      <vt:lpstr>Times New Roman</vt:lpstr>
      <vt:lpstr>Arial Black</vt:lpstr>
      <vt:lpstr>Презентация на 19 июля 2018 (Экстремизм)</vt:lpstr>
      <vt:lpstr>Слайд 1</vt:lpstr>
      <vt:lpstr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vt:lpstr>
      <vt:lpstr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vt:lpstr>
      <vt:lpstr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vt:lpstr>
      <vt:lpstr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vt:lpstr>
      <vt:lpstr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vt:lpstr>
      <vt:lpstr>Государственное автономное образовательное учреждение дополнительного профессионального образования «ИНСТИТУТ РАЗВИТИЯ ОБРАЗОВАНИЯ РЕСПУБЛИКИ ТАТАРСТАН»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образовательное учреждение дополнительного профессионального образования  «ИНСТИТУТ РАЗВИТИЯ ОБРАЗОВАНИЯ РЕСПУБЛИКИ ТАТАРСТАН»</dc:title>
  <dc:creator>irort</dc:creator>
  <cp:lastModifiedBy>irort</cp:lastModifiedBy>
  <cp:revision>100</cp:revision>
  <cp:lastPrinted>2018-07-13T10:57:18Z</cp:lastPrinted>
  <dcterms:created xsi:type="dcterms:W3CDTF">2018-07-17T11:15:32Z</dcterms:created>
  <dcterms:modified xsi:type="dcterms:W3CDTF">2018-12-11T08:51:28Z</dcterms:modified>
</cp:coreProperties>
</file>